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79" r:id="rId4"/>
    <p:sldId id="292" r:id="rId5"/>
    <p:sldId id="282" r:id="rId6"/>
    <p:sldId id="280" r:id="rId7"/>
    <p:sldId id="281" r:id="rId8"/>
    <p:sldId id="289" r:id="rId9"/>
    <p:sldId id="290" r:id="rId10"/>
    <p:sldId id="28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27" userDrawn="1">
          <p15:clr>
            <a:srgbClr val="A4A3A4"/>
          </p15:clr>
        </p15:guide>
        <p15:guide id="2" pos="38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DF7"/>
    <a:srgbClr val="226796"/>
    <a:srgbClr val="E6D0FC"/>
    <a:srgbClr val="E6CEFE"/>
    <a:srgbClr val="D5ADFD"/>
    <a:srgbClr val="FFC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>
        <p:scale>
          <a:sx n="122" d="100"/>
          <a:sy n="122" d="100"/>
        </p:scale>
        <p:origin x="-150" y="198"/>
      </p:cViewPr>
      <p:guideLst>
        <p:guide orient="horz" pos="2727"/>
        <p:guide pos="38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49" d="100"/>
          <a:sy n="49" d="100"/>
        </p:scale>
        <p:origin x="1842" y="5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lushkovaai@local.st\Desktop\&#1044;&#1086;&#1082;&#1083;&#1072;&#1076;%20&#1054;&#1047;&#1055;\&#1043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67692953768753E-2"/>
          <c:y val="3.8654023296920942E-2"/>
          <c:w val="0.65413109304457573"/>
          <c:h val="0.8735191849673726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297311362143273"/>
          <c:y val="4.7712259067160319E-2"/>
          <c:w val="0.33681305225308861"/>
          <c:h val="0.88872848102312207"/>
        </c:manualLayout>
      </c:layout>
      <c:overlay val="0"/>
      <c:spPr>
        <a:noFill/>
      </c:spPr>
      <c:txPr>
        <a:bodyPr/>
        <a:lstStyle/>
        <a:p>
          <a:pPr rtl="0">
            <a:defRPr sz="1800" b="1" i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4B820AE-1B2A-445C-A4B2-53F384576E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35BC12C-CF8A-4105-A637-3CBF472604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BB132-54F2-4220-ACD1-3781FBD8318F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2E1266E-0183-4E8F-B15A-84742DCE61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2778227-954E-404E-AF04-7C532D66E7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F62D6-C5AE-49CC-9150-67E0182FD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70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2FB10-0862-434E-8BB5-0F0A238AF1B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83669-0FA9-4875-8ACF-3B1B20FE0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2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CC1583-19C2-445C-95FA-A70871E05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A5486A-C161-425C-A383-9D1AA1977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C422A5-B09C-47C4-9C8A-9B9C0517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7E6C82-6792-4FBB-A79A-3F80C4AF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855793-DEBA-4AE8-B065-700CB954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4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6AB12F-3919-42A5-9D52-28C1DE36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5FE983-91ED-40FC-9704-B9703B86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5FD293-9E72-4E85-80A3-FF4D8D8E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23688E-55E4-4D81-890E-EC336702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7A172E-A83B-408A-B0A4-2E5F7035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533554-5169-4CC7-A4B9-9D141DCB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08A324-4A63-43E6-9BBD-85864AB68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7C24C4-894C-409E-9E39-69CFA6E20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037769-3786-46C2-A86D-ED5F8347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81EAF2-D9EA-4EE8-B9A7-F2E9680D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679DA0-77CA-42D1-9E41-301657AC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C4ACEA-FC89-4D93-8E7C-FE16DB6CB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149FBB-7482-43D8-98B8-BF5BFD052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95205ED-E192-4047-A673-F6E4B000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78A468-C1C1-4B5B-B81A-B95CA4BF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4FA79D-0246-4C47-B9A0-628545E6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6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2D9698-40DB-4AB0-BD05-36AA0D1E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14F902-6425-4FA6-93D4-724C523F5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049BD2-C62A-4E57-B887-C32B05B19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7E74049-94B3-49AA-8CD7-9172B01C5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7109F05-4687-4CFD-A436-163973A05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EAC0CE0-2AB5-4CBD-8E60-2ABDF657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B3D1275-E8E5-480E-90E1-4EADE740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BCDE941-E13C-4D42-AF56-C64BB08D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44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0D95C-0797-4F7D-BC50-20E74033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6A4E088-2564-49AE-8E4F-8DD392A1C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1D8E9E9-6661-4367-AB64-688C61CD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15DA628-06E5-4D9C-A79C-DB0B4A4F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F5E2C55-0969-41E2-8FFB-082F86A7F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2CE4470-2816-455C-8E37-FC40595D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0095C40-48B2-41DD-A014-024576B7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5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5042B5-EF30-4606-8317-A279D26E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A24599-6234-48CF-AD9E-314A84EAE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3D57904-A3CD-4307-A279-44285096D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A95DA4-8BB1-4E7F-AF48-045C6736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465630F-C522-48EC-9F1F-E5EB2360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721C11B-307E-411A-A095-F9ECC0B4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431920-2195-4E28-AA90-D5435E4B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91F81EF-CBFD-4115-A513-0A50A4CDC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C7EBD3-6E69-4898-8DE6-878FC9E5F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07ABFA-DDA1-49CD-87EA-ED4C5270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3580AF6-21B1-4083-AAB1-2DACA204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C60580-281C-47D0-9648-B147512E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CEC1A4-0E58-49C3-B439-240A1A98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D451F3B-FD5E-4E7C-85E3-1969A7FCC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B9DA68-4033-4F4D-BA02-F06DD578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2F5F98-4F93-4447-9EB7-B7EBA245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1C79D1-9967-4DDF-A07B-505B1BB8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0057E58-D846-4199-8F9E-1C0B7031A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14FF0D0-E51B-4909-9B60-E67E657A9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366614-09B2-4A72-B948-DF23AB341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A4C8D8-0894-4668-A55F-A450833B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E9E2D4-6B9E-42F2-85D8-22619C9B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3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0" y="49500"/>
            <a:ext cx="2844750" cy="274500"/>
            <a:chOff x="5228062" y="49500"/>
            <a:chExt cx="2844750" cy="274500"/>
          </a:xfrm>
          <a:solidFill>
            <a:schemeClr val="tx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tx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70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BB7FDFF-D2AD-4235-A46C-DC66DD4D1013}"/>
              </a:ext>
            </a:extLst>
          </p:cNvPr>
          <p:cNvSpPr/>
          <p:nvPr userDrawn="1"/>
        </p:nvSpPr>
        <p:spPr>
          <a:xfrm>
            <a:off x="0" y="0"/>
            <a:ext cx="12192000" cy="234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4070D4A9-B599-4348-B256-0E428B8B8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813" y="1314450"/>
            <a:ext cx="10664825" cy="103505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6EF77BD0-0A00-4EB4-9CDD-5A98ACBE15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843213"/>
            <a:ext cx="10612438" cy="37814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A9322F2F-857E-4FE4-BE4D-D21B4515E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21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BB7FDFF-D2AD-4235-A46C-DC66DD4D1013}"/>
              </a:ext>
            </a:extLst>
          </p:cNvPr>
          <p:cNvSpPr/>
          <p:nvPr userDrawn="1"/>
        </p:nvSpPr>
        <p:spPr>
          <a:xfrm>
            <a:off x="0" y="4509000"/>
            <a:ext cx="12192000" cy="234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4070D4A9-B599-4348-B256-0E428B8B8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813" y="1314450"/>
            <a:ext cx="10664825" cy="292455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D6F7538-3390-41DD-B230-F5083FB8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55937"/>
            <a:ext cx="10515600" cy="9179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825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AB6D58-97DC-44E4-9E0A-561EED96B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0" y="365125"/>
            <a:ext cx="7732800" cy="1038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BB7FDFF-D2AD-4235-A46C-DC66DD4D1013}"/>
              </a:ext>
            </a:extLst>
          </p:cNvPr>
          <p:cNvSpPr/>
          <p:nvPr userDrawn="1"/>
        </p:nvSpPr>
        <p:spPr>
          <a:xfrm>
            <a:off x="0" y="0"/>
            <a:ext cx="285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46014F-1F57-473C-840B-91CF6FA9A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6638" y="1673225"/>
            <a:ext cx="7785100" cy="49514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956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1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445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95E16D1-998B-48A7-9C66-2F192101B82F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8120B5-0C92-46E1-BAA0-BA8A5399D9C2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BF0CE19-D07F-45F4-8B53-F4AE3EAC0AF5}"/>
              </a:ext>
            </a:extLst>
          </p:cNvPr>
          <p:cNvGrpSpPr/>
          <p:nvPr userDrawn="1"/>
        </p:nvGrpSpPr>
        <p:grpSpPr>
          <a:xfrm>
            <a:off x="4161000" y="15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56D0ED7C-6F6D-4A0C-B5BF-D4C886121974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9" name="Блок-схема: объединение 8">
              <a:extLst>
                <a:ext uri="{FF2B5EF4-FFF2-40B4-BE49-F238E27FC236}">
                  <a16:creationId xmlns:a16="http://schemas.microsoft.com/office/drawing/2014/main" xmlns="" id="{F6313D72-2173-410E-9DAC-5F683BF77D8C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D0FFF0F-DED0-4533-AA04-278237E63B65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01E034F0-B288-495E-B8C4-5A4D6270B72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2" name="Блок-схема: объединение 11">
              <a:extLst>
                <a:ext uri="{FF2B5EF4-FFF2-40B4-BE49-F238E27FC236}">
                  <a16:creationId xmlns:a16="http://schemas.microsoft.com/office/drawing/2014/main" xmlns="" id="{7F3095C1-9AE8-47F3-8F8B-8B149C02C892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9563E350-4964-48DA-95EE-507A76F6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5638" y="9000"/>
            <a:ext cx="5186362" cy="333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Заголовок 16">
            <a:extLst>
              <a:ext uri="{FF2B5EF4-FFF2-40B4-BE49-F238E27FC236}">
                <a16:creationId xmlns:a16="http://schemas.microsoft.com/office/drawing/2014/main" xmlns="" id="{E44DF226-C979-4C53-9AB3-F30F19A6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87" y="485501"/>
            <a:ext cx="52578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xmlns="" id="{C0D997C5-63D2-40A5-8978-8A0E7A482F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987" y="2153964"/>
            <a:ext cx="5186363" cy="4049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0DC8507B-223A-4D10-9873-5F8CBA1FA6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4638" y="3519000"/>
            <a:ext cx="5186362" cy="333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C31BDB-50F3-43CA-877E-F9C7672D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4453DF6-9509-45CB-BD4E-84F90C1C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F27442-62D0-4CA6-81B4-B7FDDA51A9A2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1FD6AC4-0F96-4D40-B8AD-EF85E9EDE11D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3640FF5-D492-4210-9DE4-D7B66426125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062B47E0-EF90-4ECC-A73E-6E5DA1F62FCD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2FC4DE4B-558A-425B-A23E-B63E9353355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1C3AA05-E7C7-4C27-A908-2E47AFEBA600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94BF255-53E4-439B-83D0-7DE93A9900DD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7" name="Блок-схема: объединение 16">
              <a:extLst>
                <a:ext uri="{FF2B5EF4-FFF2-40B4-BE49-F238E27FC236}">
                  <a16:creationId xmlns:a16="http://schemas.microsoft.com/office/drawing/2014/main" xmlns="" id="{E38044D4-D5F4-4E1E-8B74-E24D6E7B2929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0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1">
            <a:extLst>
              <a:ext uri="{FF2B5EF4-FFF2-40B4-BE49-F238E27FC236}">
                <a16:creationId xmlns:a16="http://schemas.microsoft.com/office/drawing/2014/main" xmlns="" id="{AC7B45C4-0029-484F-BC10-E13FF562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34000"/>
            <a:ext cx="11341100" cy="103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F8FF044D-1DB9-4B7C-9D24-F0D3A3DD3C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50" y="2303463"/>
            <a:ext cx="4005550" cy="1620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738784A2-81B9-4C54-8F48-52CB72EF97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5341" y="2303463"/>
            <a:ext cx="4005550" cy="1620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21C4B4FC-EB7C-4B83-9B03-36AC76ADC6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61675" y="2303463"/>
            <a:ext cx="3004875" cy="1620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xmlns="" id="{FC421DAD-9956-40BC-B396-121BDF5220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50" y="4058163"/>
            <a:ext cx="3004875" cy="1620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0596AFFC-6327-4316-8A52-555C5499A3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06109" y="4058163"/>
            <a:ext cx="4005550" cy="1620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709A8CBC-B10E-4729-8664-C17D4F6947A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000" y="4058163"/>
            <a:ext cx="4005550" cy="1620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xmlns="" id="{05550F69-FB7F-4160-902B-8FE3C5C275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739" y="1493838"/>
            <a:ext cx="11341100" cy="62706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03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presentation-creation.ru/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8E8430-DDB9-4451-9D36-B3AF2E76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E93D94-3035-46FC-A88F-4C3D803A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C1E060-1FC4-4335-BB7B-E97E627F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DED04A-12F8-4119-ACB5-AA522965E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F0D0D2-7346-4BE2-B3F5-7DE8403A2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424E6-770A-4943-8DFB-C07B33ECB3B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1"/>
            <a:extLst>
              <a:ext uri="{FF2B5EF4-FFF2-40B4-BE49-F238E27FC236}">
                <a16:creationId xmlns:a16="http://schemas.microsoft.com/office/drawing/2014/main" xmlns="" id="{43780347-ADC3-4039-95E5-9DAF405C2D4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67" r:id="rId4"/>
    <p:sldLayoutId id="2147483666" r:id="rId5"/>
    <p:sldLayoutId id="2147483661" r:id="rId6"/>
    <p:sldLayoutId id="2147483662" r:id="rId7"/>
    <p:sldLayoutId id="2147483663" r:id="rId8"/>
    <p:sldLayoutId id="2147483664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3A62C24-D04B-48C3-AA2C-139B09BA2CCB}"/>
              </a:ext>
            </a:extLst>
          </p:cNvPr>
          <p:cNvSpPr/>
          <p:nvPr/>
        </p:nvSpPr>
        <p:spPr>
          <a:xfrm>
            <a:off x="1236000" y="1134000"/>
            <a:ext cx="9765000" cy="4635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517E966-A564-45E1-84EA-531571F52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500" y="1121727"/>
            <a:ext cx="9144000" cy="364499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О ходе подготовки теплоснабжающих </a:t>
            </a:r>
            <a:b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и </a:t>
            </a:r>
            <a:r>
              <a:rPr lang="ru-RU" sz="2800" b="1" i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теплосетевых</a:t>
            </a: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организаций, а также предприятий жилищно-коммунального хозяйства к </a:t>
            </a:r>
            <a:r>
              <a:rPr lang="ru-RU" sz="28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осенне-зимнему периоду </a:t>
            </a: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2023-2024 годов.</a:t>
            </a:r>
            <a:b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Проблемные вопросы, возникающие</a:t>
            </a:r>
            <a:b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при подготовке к осенне-зимнему периоду 2023-2024 годов</a:t>
            </a:r>
            <a:endParaRPr lang="ru-RU" sz="2800" b="1" i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7677A69-23E8-4468-B0C1-F200BA6A0BB0}"/>
              </a:ext>
            </a:extLst>
          </p:cNvPr>
          <p:cNvSpPr/>
          <p:nvPr/>
        </p:nvSpPr>
        <p:spPr>
          <a:xfrm>
            <a:off x="456450" y="257400"/>
            <a:ext cx="11318400" cy="63666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34636" y="4779000"/>
            <a:ext cx="9144000" cy="165576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4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Звонкова</a:t>
            </a:r>
            <a:r>
              <a:rPr lang="ru-RU" sz="1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Ирина Васильевна </a:t>
            </a:r>
            <a:br>
              <a:rPr lang="ru-RU" sz="1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1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начальник Кузбасского отдела по  надзору за тепловыми </a:t>
            </a:r>
          </a:p>
          <a:p>
            <a:pPr algn="r">
              <a:spcBef>
                <a:spcPts val="0"/>
              </a:spcBef>
            </a:pPr>
            <a:r>
              <a:rPr lang="ru-RU" sz="1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электростанциями, теплогенерирующими установками</a:t>
            </a:r>
            <a:r>
              <a:rPr lang="ru-RU" sz="1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1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1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и сетями и котлонадзору Сибирского управления Ростехнадзора</a:t>
            </a:r>
            <a:endParaRPr lang="ru-RU" sz="1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3A62C24-D04B-48C3-AA2C-139B09BA2CCB}"/>
              </a:ext>
            </a:extLst>
          </p:cNvPr>
          <p:cNvSpPr/>
          <p:nvPr/>
        </p:nvSpPr>
        <p:spPr>
          <a:xfrm>
            <a:off x="1236000" y="683550"/>
            <a:ext cx="9720000" cy="54675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517E966-A564-45E1-84EA-531571F52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ru-RU" sz="7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72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7677A69-23E8-4468-B0C1-F200BA6A0BB0}"/>
              </a:ext>
            </a:extLst>
          </p:cNvPr>
          <p:cNvSpPr/>
          <p:nvPr/>
        </p:nvSpPr>
        <p:spPr>
          <a:xfrm>
            <a:off x="456450" y="257400"/>
            <a:ext cx="11318400" cy="63666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800" i="1" dirty="0" err="1">
                <a:solidFill>
                  <a:schemeClr val="bg1"/>
                </a:solidFill>
              </a:rPr>
              <a:t>Звонкова</a:t>
            </a:r>
            <a:r>
              <a:rPr lang="ru-RU" sz="1800" i="1" dirty="0">
                <a:solidFill>
                  <a:schemeClr val="bg1"/>
                </a:solidFill>
              </a:rPr>
              <a:t> Ирина Васильевна </a:t>
            </a:r>
            <a:br>
              <a:rPr lang="ru-RU" sz="1800" i="1" dirty="0">
                <a:solidFill>
                  <a:schemeClr val="bg1"/>
                </a:solidFill>
              </a:rPr>
            </a:br>
            <a:r>
              <a:rPr lang="ru-RU" sz="1800" i="1" dirty="0">
                <a:solidFill>
                  <a:schemeClr val="bg1"/>
                </a:solidFill>
              </a:rPr>
              <a:t>начальник Кузбасского отдела по  надзору за тепловыми </a:t>
            </a:r>
          </a:p>
          <a:p>
            <a:pPr algn="r">
              <a:spcBef>
                <a:spcPts val="0"/>
              </a:spcBef>
            </a:pPr>
            <a:r>
              <a:rPr lang="ru-RU" sz="1800" i="1" dirty="0">
                <a:solidFill>
                  <a:schemeClr val="bg1"/>
                </a:solidFill>
              </a:rPr>
              <a:t>электростанциями, теплогенерирующими установками</a:t>
            </a:r>
            <a:br>
              <a:rPr lang="ru-RU" sz="1800" i="1" dirty="0">
                <a:solidFill>
                  <a:schemeClr val="bg1"/>
                </a:solidFill>
              </a:rPr>
            </a:br>
            <a:r>
              <a:rPr lang="ru-RU" sz="1800" i="1" dirty="0">
                <a:solidFill>
                  <a:schemeClr val="bg1"/>
                </a:solidFill>
              </a:rPr>
              <a:t> и сетями и котлонадзору Сибирского управления Ростехнадзора</a:t>
            </a:r>
          </a:p>
        </p:txBody>
      </p:sp>
    </p:spTree>
    <p:extLst>
      <p:ext uri="{BB962C8B-B14F-4D97-AF65-F5344CB8AC3E}">
        <p14:creationId xmlns:p14="http://schemas.microsoft.com/office/powerpoint/2010/main" val="19316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279001"/>
            <a:ext cx="10875599" cy="103500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готовности теплоснабжающих и </a:t>
            </a:r>
            <a:r>
              <a:rPr lang="ru-RU" sz="2400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теплосетевых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 к отопительному периоду 2023 - 2024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743185"/>
              </p:ext>
            </p:extLst>
          </p:nvPr>
        </p:nvGraphicFramePr>
        <p:xfrm>
          <a:off x="2685127" y="3564011"/>
          <a:ext cx="9251691" cy="304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4"/>
          <p:cNvSpPr txBox="1">
            <a:spLocks/>
          </p:cNvSpPr>
          <p:nvPr/>
        </p:nvSpPr>
        <p:spPr>
          <a:xfrm>
            <a:off x="9193618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330085" y="1494000"/>
            <a:ext cx="10670915" cy="1485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i="1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35786"/>
              </p:ext>
            </p:extLst>
          </p:nvPr>
        </p:nvGraphicFramePr>
        <p:xfrm>
          <a:off x="650997" y="1320611"/>
          <a:ext cx="10935003" cy="4863025"/>
        </p:xfrm>
        <a:graphic>
          <a:graphicData uri="http://schemas.openxmlformats.org/drawingml/2006/table">
            <a:tbl>
              <a:tblPr/>
              <a:tblGrid>
                <a:gridCol w="775916"/>
                <a:gridCol w="4980298"/>
                <a:gridCol w="739827"/>
                <a:gridCol w="739827"/>
                <a:gridCol w="739827"/>
                <a:gridCol w="739827"/>
                <a:gridCol w="739827"/>
                <a:gridCol w="739827"/>
                <a:gridCol w="739827"/>
              </a:tblGrid>
              <a:tr h="338126">
                <a:tc gridSpan="9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8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1" u="none" strike="noStrike" dirty="0"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1" u="none" strike="noStrike" dirty="0">
                          <a:effectLst/>
                          <a:latin typeface="Times New Roman"/>
                        </a:rPr>
                        <a:t>Наименование                            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Сибирское управление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Кемеровская область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Алтайский край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Республика Алтай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Новосибирская область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Омская область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/>
                        </a:rPr>
                        <a:t>Томская область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3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3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4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5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6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7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8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1" u="none" strike="noStrike" dirty="0" smtClean="0">
                          <a:effectLst/>
                          <a:latin typeface="Times New Roman"/>
                        </a:rPr>
                        <a:t>9</a:t>
                      </a:r>
                      <a:endParaRPr lang="ru-RU" sz="105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dirty="0"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Количество комиссий органов местного самоуправления (ОМС), в которых принято участие представителей Ростехнадзора, шт.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>
                          <a:effectLst/>
                          <a:latin typeface="Arial Cyr"/>
                        </a:rPr>
                        <a:t>2.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Количество организаций, в оценке  к ОЗП которых </a:t>
                      </a:r>
                      <a:r>
                        <a:rPr lang="ru-RU" sz="1100" b="1" i="1" u="none" strike="noStrike" dirty="0" err="1">
                          <a:effectLst/>
                          <a:latin typeface="Times New Roman"/>
                        </a:rPr>
                        <a:t>Ростехнадзором</a:t>
                      </a:r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 принято участие в работе комиссии ОМС, всего шт., в том числе: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>
                          <a:effectLst/>
                          <a:latin typeface="Arial Cyr"/>
                        </a:rPr>
                        <a:t>2.1.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теплоснабжающие организации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>
                          <a:effectLst/>
                          <a:latin typeface="Arial Cyr"/>
                        </a:rPr>
                        <a:t>2.2.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 err="1">
                          <a:effectLst/>
                          <a:latin typeface="Times New Roman"/>
                        </a:rPr>
                        <a:t>теплосетевые</a:t>
                      </a:r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 организации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>
                          <a:effectLst/>
                          <a:latin typeface="Arial Cyr"/>
                        </a:rPr>
                        <a:t>3.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Количество отопительных и отопительно-производственных котельных, обследованных при участии в работе комиссий ОМС, шт.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849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204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154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257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>
                          <a:effectLst/>
                          <a:latin typeface="Arial Cyr"/>
                        </a:rPr>
                        <a:t>4.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>
                          <a:effectLst/>
                          <a:latin typeface="Times New Roman"/>
                        </a:rPr>
                        <a:t>Количество объектов по производству тепловой и электрической энергии в режиме комбинированной выработки, обследованных при участии в работе комиссий ОМС, шт.</a:t>
                      </a:r>
                      <a:br>
                        <a:rPr lang="ru-RU" sz="1100" b="1" i="1" u="none" strike="noStrike" dirty="0">
                          <a:effectLst/>
                          <a:latin typeface="Times New Roman"/>
                        </a:rPr>
                      </a:br>
                      <a:endParaRPr lang="ru-RU" sz="11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>
                          <a:effectLst/>
                          <a:latin typeface="Arial Cyr"/>
                        </a:rPr>
                        <a:t>7.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effectLst/>
                          <a:latin typeface="Times New Roman"/>
                        </a:rPr>
                        <a:t>Выявлено нарушений требований по готовности, шт.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/>
                        </a:rPr>
                        <a:t>3996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745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1317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168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813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896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0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77000"/>
              </a:schemeClr>
            </a:gs>
            <a:gs pos="39999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glushkovaai@local.st\Desktop\06.10.2023_Доклад\Картинки\full_dG8Xs6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" y="264630"/>
            <a:ext cx="12176869" cy="63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1" y="279001"/>
            <a:ext cx="10440000" cy="1035000"/>
          </a:xfrm>
          <a:solidFill>
            <a:schemeClr val="bg1">
              <a:alpha val="83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часто встречаются следующие нарушения: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8988685" y="2256515"/>
            <a:ext cx="389829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9382800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3</a:t>
            </a:fld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6831" y="1855572"/>
            <a:ext cx="10890000" cy="40934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215900" dist="88900" dir="3840000" sx="102000" sy="102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непроведение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технического освидетельствования, экспертизы промышленной безопасности тепловых сетей и оборудования, зданий и сооружений котельных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невыполнение мероприятий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указанных в экспертизах промышленной безопасности, технических отчетах о проведении освидетельствований, необходимых для дальнейшей безопасной эксплуатации оборудования, зданий и сооружений;</a:t>
            </a: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 в установленном порядке и не сформирован нормативный запас основного и резервного топлива на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котельных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разрешений на ввод в эксплуатацию тепловых энергоустановок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отсутствие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обученного и аттестованного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16869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А.И. Глушкова\03_Доклады\09_Доклад ОЗП АК_07.09.2023\Картинки\1653396368_20-celes-club-p-fon-dlya-prezentatsii-energetika-krasivie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611"/>
            <a:ext cx="12192000" cy="52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219" y="91814"/>
            <a:ext cx="10875599" cy="1349999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готовности муниципальных образований к ОЗП по субъектам РФ, поднадзорных Сибирскому управлению Ростехнадзора по состоянию на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18.10.2023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9193618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4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80812"/>
              </p:ext>
            </p:extLst>
          </p:nvPr>
        </p:nvGraphicFramePr>
        <p:xfrm>
          <a:off x="291000" y="1449000"/>
          <a:ext cx="11645819" cy="4698332"/>
        </p:xfrm>
        <a:graphic>
          <a:graphicData uri="http://schemas.openxmlformats.org/drawingml/2006/table">
            <a:tbl>
              <a:tblPr/>
              <a:tblGrid>
                <a:gridCol w="2459925"/>
                <a:gridCol w="838037"/>
                <a:gridCol w="1029484"/>
                <a:gridCol w="1029484"/>
                <a:gridCol w="1029484"/>
                <a:gridCol w="866935"/>
                <a:gridCol w="765793"/>
                <a:gridCol w="852485"/>
                <a:gridCol w="693548"/>
                <a:gridCol w="693548"/>
                <a:gridCol w="693548"/>
                <a:gridCol w="693548"/>
              </a:tblGrid>
              <a:tr h="315000">
                <a:tc gridSpan="12">
                  <a:txBody>
                    <a:bodyPr/>
                    <a:lstStyle/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98" marR="7698" marT="76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6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Субъект РФ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муниципальных образований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них проверено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Готово к отопительному периоду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будут готовы при условии устранения замечаний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готовы к отопительному периоду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повторно обратились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процент готовности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готовность к ОЗП 2022-2023 г на 15 ноября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процент готовности на 15 ноября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готовность к ОЗП 2022-2023 г на 15 мая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процент готовности на 15 мая</a:t>
                      </a:r>
                    </a:p>
                  </a:txBody>
                  <a:tcPr marL="7698" marR="7698" marT="769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24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Новосибирская область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24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Томская область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24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Алтайский край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63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Республика Алтай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338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Омская область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698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Кемеровская область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24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4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  <a:alpha val="37000"/>
              </a:schemeClr>
            </a:gs>
            <a:gs pos="39999">
              <a:srgbClr val="226796">
                <a:alpha val="4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279001"/>
            <a:ext cx="10875599" cy="1035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Котельная ООО «</a:t>
            </a:r>
            <a:r>
              <a:rPr lang="ru-RU" sz="28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Теплоснаб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адресу: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Кемеровская область, </a:t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Мариинск, ул. Мелиоративная , 10Б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9381000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5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AppData\Local\Temp\Rar$DRa6844.5316\1693552572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5" y="1716700"/>
            <a:ext cx="2870475" cy="382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User\AppData\Local\Temp\Rar$DRa6844.6055\1693552572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18" y="1778891"/>
            <a:ext cx="2745082" cy="3660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User\AppData\Local\Temp\Rar$DRa6844.6820\16935525729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50" y="1755000"/>
            <a:ext cx="2841750" cy="378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539138" y="6164668"/>
            <a:ext cx="931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Трещина с торца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пристройки, примыкающей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основному зданию котельной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9066000" y="5634000"/>
            <a:ext cx="225000" cy="360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081000" y="5709000"/>
            <a:ext cx="180000" cy="375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  <a:alpha val="37000"/>
              </a:schemeClr>
            </a:gs>
            <a:gs pos="39999">
              <a:srgbClr val="226796">
                <a:alpha val="4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glushkovaai@local.st\Desktop\06.10.2023_Доклад\Картинки\1653318992_22-celes-club-p-fon-dlya-prezentatsii-zavod-krasivi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29"/>
            <a:ext cx="12192000" cy="63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279001"/>
            <a:ext cx="10875599" cy="103500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Котельная МУП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ТеплоЭнергосервис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по адресу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Омская область,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Кормиловка,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Добровольского, д. 2</a:t>
            </a:r>
            <a:endParaRPr lang="ru-RU" sz="2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9382800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6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000" y="1494000"/>
            <a:ext cx="1179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13971" y="1832192"/>
            <a:ext cx="2470479" cy="18218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</a:rPr>
              <a:t>отсутствует перекачивающий насос;</a:t>
            </a:r>
          </a:p>
          <a:p>
            <a:pPr marL="171450" indent="-1714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</a:rPr>
              <a:t> помещение мазутной перекачивающей станции захламлено;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26000" y="4194000"/>
            <a:ext cx="2789999" cy="1530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ru-RU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</a:rPr>
              <a:t>трубопроводы </a:t>
            </a:r>
            <a:r>
              <a:rPr lang="ru-RU" sz="1400" dirty="0">
                <a:solidFill>
                  <a:schemeClr val="tx1"/>
                </a:solidFill>
              </a:rPr>
              <a:t>и арматура всей мазутной </a:t>
            </a:r>
            <a:r>
              <a:rPr lang="ru-RU" sz="1400" dirty="0" smtClean="0">
                <a:solidFill>
                  <a:schemeClr val="tx1"/>
                </a:solidFill>
              </a:rPr>
              <a:t>системы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не </a:t>
            </a:r>
            <a:r>
              <a:rPr lang="ru-RU" sz="1400" dirty="0" smtClean="0">
                <a:solidFill>
                  <a:schemeClr val="tx1"/>
                </a:solidFill>
              </a:rPr>
              <a:t>обслуживаются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и не </a:t>
            </a:r>
            <a:r>
              <a:rPr lang="ru-RU" sz="1400" dirty="0" smtClean="0">
                <a:solidFill>
                  <a:schemeClr val="tx1"/>
                </a:solidFill>
              </a:rPr>
              <a:t>поддерживаются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в исправном состоянии. </a:t>
            </a:r>
            <a:r>
              <a:rPr lang="ru-RU" sz="2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" y="2272922"/>
            <a:ext cx="2922163" cy="4171078"/>
          </a:xfrm>
          <a:prstGeom prst="rect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005" y="1514830"/>
            <a:ext cx="2887731" cy="4119170"/>
          </a:xfrm>
          <a:prstGeom prst="rect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01" y="1450522"/>
            <a:ext cx="3375000" cy="2610000"/>
          </a:xfrm>
          <a:prstGeom prst="rect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00" y="4060522"/>
            <a:ext cx="3123450" cy="2437294"/>
          </a:xfrm>
          <a:prstGeom prst="rect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758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  <a:alpha val="37000"/>
              </a:schemeClr>
            </a:gs>
            <a:gs pos="39999">
              <a:srgbClr val="226796">
                <a:alpha val="4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00" y="279001"/>
            <a:ext cx="11010599" cy="1035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Котельная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МУП «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ТеплоЭнергосервис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адресу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Омская область,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Кормиловка, ул. Добровольского, д. 2</a:t>
            </a:r>
            <a:endParaRPr lang="ru-RU" sz="28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9472800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7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330085" y="1314000"/>
            <a:ext cx="5675915" cy="3285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400" b="1" i="1" dirty="0"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31" y="1404001"/>
            <a:ext cx="384191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166231" y="4970873"/>
            <a:ext cx="3878225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0000">
                <a:schemeClr val="accent1">
                  <a:tint val="44500"/>
                  <a:satMod val="160000"/>
                  <a:lumMod val="14000"/>
                  <a:lumOff val="86000"/>
                  <a:alpha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i="1" dirty="0"/>
              <a:t>Приемная емкость на котельной объемом 16 м3 (единственная подключенная к системе топливоснабжения емкость для хранения мазута). 	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6" y="4331588"/>
            <a:ext cx="6573605" cy="2292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5" y="1365611"/>
            <a:ext cx="3855250" cy="287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644142" y="1828339"/>
            <a:ext cx="3341858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0000">
                <a:schemeClr val="accent1">
                  <a:tint val="44500"/>
                  <a:satMod val="160000"/>
                  <a:lumMod val="14000"/>
                  <a:lumOff val="86000"/>
                  <a:alpha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i="1" dirty="0"/>
              <a:t>Установленные на территории котельной 3 ёмкости объемом 300 м3 находятся в неработоспособном состоянии и не присоединены к системе топливоснабжения котельной. 	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9831000" y="4381370"/>
            <a:ext cx="450000" cy="442630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4026000" y="2529000"/>
            <a:ext cx="495000" cy="427500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  <a:alpha val="37000"/>
              </a:schemeClr>
            </a:gs>
            <a:gs pos="39999">
              <a:srgbClr val="226796">
                <a:alpha val="4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279001"/>
            <a:ext cx="10980000" cy="1035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отельная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адресу: Омская область, с. Большая Бича,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Школьная, д. 3</a:t>
            </a:r>
            <a:endParaRPr lang="ru-RU" sz="28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9472800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8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0" y="1494000"/>
            <a:ext cx="3409950" cy="2562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00" y="1494000"/>
            <a:ext cx="3409950" cy="2562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3000" y="4457675"/>
            <a:ext cx="7593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-</a:t>
            </a:r>
            <a:r>
              <a:rPr lang="ru-RU" i="1" dirty="0"/>
              <a:t> не содержится в исправном состоянии здание котельной, а именно: имеются видимые следы разрушения балок перекрытия котельной, (установлены подпорки), ремонт перекрытия котельной не был выполнен, в соответствии с мероприятиями, необходимыми для обеспечения безопасной эксплуатации здания котельной согласно заключения обследования здания специализированной организацией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от </a:t>
            </a:r>
            <a:r>
              <a:rPr lang="ru-RU" i="1" dirty="0"/>
              <a:t>14.03.2022 № 012-03-2022.</a:t>
            </a:r>
          </a:p>
        </p:txBody>
      </p:sp>
      <p:pic>
        <p:nvPicPr>
          <p:cNvPr id="5124" name="Picture 4" descr="DSCF557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00" y="3204000"/>
            <a:ext cx="4043463" cy="3032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96000" y="1787888"/>
            <a:ext cx="4059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- </a:t>
            </a:r>
            <a:r>
              <a:rPr lang="ru-RU" i="1" dirty="0" smtClean="0"/>
              <a:t>отсутствуют </a:t>
            </a:r>
            <a:r>
              <a:rPr lang="ru-RU" i="1" dirty="0"/>
              <a:t>предохранительные клапана на котлах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5151000" y="4149001"/>
            <a:ext cx="270000" cy="30867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036000" y="4149000"/>
            <a:ext cx="225000" cy="3086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011000" y="2574000"/>
            <a:ext cx="0" cy="450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9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  <a:alpha val="37000"/>
              </a:schemeClr>
            </a:gs>
            <a:gs pos="39999">
              <a:srgbClr val="226796">
                <a:alpha val="4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E3AC5-8DCB-496C-8E63-AC9FF0F4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279001"/>
            <a:ext cx="10980000" cy="1035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Яровская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ТЭЦ по адресу: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Алтайский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край, г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Яровое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" y="264629"/>
            <a:ext cx="957450" cy="1004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130" y="1269000"/>
            <a:ext cx="12176869" cy="51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9472800" y="62489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867FFB2-FA83-4A05-BBB4-8E512F127361}" type="slidenum"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9</a:t>
            </a:fld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Ганова\ОЗП\2022-2023\презентация озп\на 03.11.22\ТЭЦ Ярове 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" y="1466648"/>
            <a:ext cx="4185000" cy="245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Temp\Rar$DRa4152.13512\20210818_103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00" y="1466648"/>
            <a:ext cx="2790000" cy="3132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Temp\Rar$DRa4152.14302\20210818_1049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00" y="1450710"/>
            <a:ext cx="2624790" cy="314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AppData\Local\Temp\Rar$DRa4152.15021\20210818_1526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00" y="4014000"/>
            <a:ext cx="2025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8753" y="1494000"/>
            <a:ext cx="165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Яровская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ТЭЦ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3236" y="4869000"/>
            <a:ext cx="6467764" cy="15625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неудовлетворительное техническое состояние оборудования, зданий и сооружений; 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необходимые испытания и диагностика технических устройств и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005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025373"/>
      </a:accent1>
      <a:accent2>
        <a:srgbClr val="0378A6"/>
      </a:accent2>
      <a:accent3>
        <a:srgbClr val="F2CB05"/>
      </a:accent3>
      <a:accent4>
        <a:srgbClr val="D6D6D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565</Words>
  <Application>Microsoft Office PowerPoint</Application>
  <PresentationFormat>Произвольный</PresentationFormat>
  <Paragraphs>223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 О ходе подготовки теплоснабжающих  и теплосетевых организаций, а также предприятий жилищно-коммунального хозяйства к осенне-зимнему периоду  2023-2024 годов.  Проблемные вопросы, возникающие  при подготовке к осенне-зимнему периоду 2023-2024 годов</vt:lpstr>
      <vt:lpstr>Информация об оценке готовности теплоснабжающих и теплосетевых организаций  к отопительному периоду 2023 - 2024 года</vt:lpstr>
      <vt:lpstr>Наиболее часто встречаются следующие нарушения:</vt:lpstr>
      <vt:lpstr>Информация о готовности муниципальных образований к ОЗП по субъектам РФ, поднадзорных Сибирскому управлению Ростехнадзора по состоянию на 18.10.2023</vt:lpstr>
      <vt:lpstr>Котельная ООО «Теплоснаб» по адресу: Кемеровская область,  г. Мариинск, ул. Мелиоративная , 10Б</vt:lpstr>
      <vt:lpstr>Котельная МУП «ТеплоЭнергосервис» по адресу:  Омская область, р.п. Кормиловка, ул. Добровольского, д. 2</vt:lpstr>
      <vt:lpstr>Котельная МУП «ТеплоЭнергосервис»  по адресу: Омская область, р.п. Кормиловка, ул. Добровольского, д. 2</vt:lpstr>
      <vt:lpstr>Котельная по адресу: Омская область, с. Большая Бича,  ул. Школьная, д. 3</vt:lpstr>
      <vt:lpstr> Яровская ТЭЦ по адресу: Алтайский край, г. Яровое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Звонкова Ирина Васильевна</cp:lastModifiedBy>
  <cp:revision>125</cp:revision>
  <dcterms:created xsi:type="dcterms:W3CDTF">2020-06-21T13:18:43Z</dcterms:created>
  <dcterms:modified xsi:type="dcterms:W3CDTF">2023-10-19T02:37:07Z</dcterms:modified>
</cp:coreProperties>
</file>